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84" r:id="rId3"/>
    <p:sldId id="260" r:id="rId4"/>
    <p:sldId id="303" r:id="rId5"/>
    <p:sldId id="305" r:id="rId6"/>
    <p:sldId id="306" r:id="rId7"/>
    <p:sldId id="307" r:id="rId8"/>
    <p:sldId id="308" r:id="rId9"/>
    <p:sldId id="283" r:id="rId10"/>
    <p:sldId id="310" r:id="rId11"/>
    <p:sldId id="309" r:id="rId12"/>
    <p:sldId id="299" r:id="rId13"/>
    <p:sldId id="301" r:id="rId14"/>
    <p:sldId id="302" r:id="rId15"/>
    <p:sldId id="261" r:id="rId16"/>
    <p:sldId id="262" r:id="rId17"/>
    <p:sldId id="270" r:id="rId18"/>
    <p:sldId id="263" r:id="rId19"/>
    <p:sldId id="300" r:id="rId20"/>
    <p:sldId id="271" r:id="rId21"/>
    <p:sldId id="259" r:id="rId22"/>
    <p:sldId id="276" r:id="rId23"/>
    <p:sldId id="273" r:id="rId24"/>
    <p:sldId id="277" r:id="rId25"/>
    <p:sldId id="278" r:id="rId26"/>
    <p:sldId id="275" r:id="rId27"/>
    <p:sldId id="272" r:id="rId28"/>
    <p:sldId id="279" r:id="rId29"/>
    <p:sldId id="280" r:id="rId30"/>
    <p:sldId id="281" r:id="rId31"/>
    <p:sldId id="282" r:id="rId32"/>
    <p:sldId id="298" r:id="rId33"/>
    <p:sldId id="287" r:id="rId34"/>
    <p:sldId id="285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4" r:id="rId44"/>
    <p:sldId id="297" r:id="rId45"/>
    <p:sldId id="296" r:id="rId46"/>
    <p:sldId id="267" r:id="rId47"/>
    <p:sldId id="26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554"/>
  </p:normalViewPr>
  <p:slideViewPr>
    <p:cSldViewPr snapToGrid="0">
      <p:cViewPr>
        <p:scale>
          <a:sx n="73" d="100"/>
          <a:sy n="73" d="100"/>
        </p:scale>
        <p:origin x="156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customXml" Target="../ink/ink45.xml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97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2" Type="http://schemas.openxmlformats.org/officeDocument/2006/relationships/image" Target="../media/image93.png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44.xml"/><Relationship Id="rId24" Type="http://schemas.openxmlformats.org/officeDocument/2006/relationships/image" Target="../media/image103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10" Type="http://schemas.openxmlformats.org/officeDocument/2006/relationships/image" Target="../media/image96.png"/><Relationship Id="rId19" Type="http://schemas.openxmlformats.org/officeDocument/2006/relationships/customXml" Target="../ink/ink48.xml"/><Relationship Id="rId4" Type="http://schemas.openxmlformats.org/officeDocument/2006/relationships/image" Target="../media/image94.png"/><Relationship Id="rId9" Type="http://schemas.openxmlformats.org/officeDocument/2006/relationships/customXml" Target="../ink/ink43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07DC-D764-4038-36F2-41B103B6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High-Frequency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r>
              <a:rPr lang="zh-CN" altLang="en-US" sz="3600" dirty="0"/>
              <a:t> </a:t>
            </a:r>
            <a:r>
              <a:rPr lang="en-US" altLang="zh-CN" sz="3600" dirty="0"/>
              <a:t>(Main</a:t>
            </a:r>
            <a:r>
              <a:rPr lang="zh-CN" altLang="en-US" sz="3600" dirty="0"/>
              <a:t> </a:t>
            </a:r>
            <a:r>
              <a:rPr lang="en-US" altLang="zh-CN" sz="3600" dirty="0"/>
              <a:t>Contract</a:t>
            </a:r>
            <a:r>
              <a:rPr lang="zh-CN" altLang="en-US" sz="3600" dirty="0"/>
              <a:t> </a:t>
            </a:r>
            <a:r>
              <a:rPr lang="en-US" altLang="zh-CN" sz="3600" dirty="0"/>
              <a:t>Signed)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4154-4DE7-FFF2-23CF-801F828B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Signing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”main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contract”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transition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low-frequency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high-frequency</a:t>
            </a:r>
            <a:r>
              <a:rPr lang="zh-CN" altLang="en-US" sz="1800" b="1" dirty="0"/>
              <a:t> </a:t>
            </a:r>
            <a:r>
              <a:rPr lang="en-US" altLang="zh-CN" sz="1800" dirty="0"/>
              <a:t>trading</a:t>
            </a:r>
            <a:r>
              <a:rPr lang="zh-CN" altLang="en-US" sz="1800" dirty="0"/>
              <a:t> </a:t>
            </a:r>
            <a:r>
              <a:rPr lang="en-US" altLang="zh-CN" sz="1800" dirty="0"/>
              <a:t>activity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718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Preparation,</a:t>
            </a:r>
            <a:r>
              <a:rPr lang="zh-CN" altLang="en-US" dirty="0"/>
              <a:t> </a:t>
            </a:r>
            <a:r>
              <a:rPr lang="en-US" altLang="zh-CN" dirty="0"/>
              <a:t>Normalization,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5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651-1FC9-CE47-3C60-E1FEACAD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Preparation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Stock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series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length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day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input_size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Use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num_steps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altLang="zh-CN" sz="18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predict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i.e.,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Learn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approximation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  <a:blipFill>
                <a:blip r:embed="rId2"/>
                <a:stretch>
                  <a:fillRect l="-9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A46C4A84-DF57-F9C2-6B4F-B9DD4B37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11" y="1357951"/>
            <a:ext cx="5768576" cy="41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S&amp;P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increases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in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test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scale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normalize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relative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change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rates</a:t>
                </a:r>
                <a:r>
                  <a:rPr lang="en-US" altLang="zh-CN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96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762263-9477-681C-CA7B-A7C19DC9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64" y="1690688"/>
            <a:ext cx="5723336" cy="3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Train/Val/Test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09E-716A-6CB8-1154-1E7A925E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Train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Val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Test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80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10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773-70AC-57C0-0EAE-82681712469D}"/>
              </a:ext>
            </a:extLst>
          </p:cNvPr>
          <p:cNvSpPr/>
          <p:nvPr/>
        </p:nvSpPr>
        <p:spPr>
          <a:xfrm>
            <a:off x="4375597" y="3248696"/>
            <a:ext cx="4702935" cy="3606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21BC-34C4-F7B6-F753-0EE5237ABEB8}"/>
              </a:ext>
            </a:extLst>
          </p:cNvPr>
          <p:cNvSpPr/>
          <p:nvPr/>
        </p:nvSpPr>
        <p:spPr>
          <a:xfrm>
            <a:off x="9078532" y="3248696"/>
            <a:ext cx="1137634" cy="360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45A5C-C62B-77EB-7692-408F2B26C5A0}"/>
              </a:ext>
            </a:extLst>
          </p:cNvPr>
          <p:cNvSpPr/>
          <p:nvPr/>
        </p:nvSpPr>
        <p:spPr>
          <a:xfrm>
            <a:off x="10216166" y="3248696"/>
            <a:ext cx="1137634" cy="3606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EFA6-E559-BFC8-9AF4-76CB23724D05}"/>
              </a:ext>
            </a:extLst>
          </p:cNvPr>
          <p:cNvSpPr txBox="1"/>
          <p:nvPr/>
        </p:nvSpPr>
        <p:spPr>
          <a:xfrm>
            <a:off x="4610029" y="2744427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3F0B-A394-D70A-2A40-327EA46258E4}"/>
              </a:ext>
            </a:extLst>
          </p:cNvPr>
          <p:cNvSpPr txBox="1"/>
          <p:nvPr/>
        </p:nvSpPr>
        <p:spPr>
          <a:xfrm>
            <a:off x="9253184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val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C690-A42F-8E98-AE6C-5E1F037B15F8}"/>
              </a:ext>
            </a:extLst>
          </p:cNvPr>
          <p:cNvSpPr txBox="1"/>
          <p:nvPr/>
        </p:nvSpPr>
        <p:spPr>
          <a:xfrm>
            <a:off x="10390818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test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D18E3-F12C-3A04-C89A-0161CBC04B7E}"/>
              </a:ext>
            </a:extLst>
          </p:cNvPr>
          <p:cNvSpPr txBox="1"/>
          <p:nvPr/>
        </p:nvSpPr>
        <p:spPr>
          <a:xfrm>
            <a:off x="4610029" y="3634975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4F77-D72F-CE64-0291-AAB2D38D1AA5}"/>
              </a:ext>
            </a:extLst>
          </p:cNvPr>
          <p:cNvSpPr txBox="1"/>
          <p:nvPr/>
        </p:nvSpPr>
        <p:spPr>
          <a:xfrm>
            <a:off x="9253184" y="3634975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10%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B889-65DF-C27F-EA6A-880C1E477AB3}"/>
              </a:ext>
            </a:extLst>
          </p:cNvPr>
          <p:cNvSpPr txBox="1"/>
          <p:nvPr/>
        </p:nvSpPr>
        <p:spPr>
          <a:xfrm>
            <a:off x="10390818" y="3640571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10%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D82-29CE-7387-1630-61E6CC09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Backpropagation:</a:t>
            </a:r>
            <a:r>
              <a:rPr lang="zh-CN" altLang="en-US" sz="3600" dirty="0"/>
              <a:t> </a:t>
            </a:r>
            <a:r>
              <a:rPr lang="en-US" altLang="zh-CN" sz="3600" dirty="0"/>
              <a:t>“Unrolled”</a:t>
            </a:r>
            <a:r>
              <a:rPr lang="zh-CN" altLang="en-US" sz="3600" dirty="0"/>
              <a:t> </a:t>
            </a:r>
            <a:r>
              <a:rPr lang="en-US" altLang="zh-CN" sz="3600" dirty="0"/>
              <a:t>RNN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019-324C-12C1-175C-2C265C84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need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backpropagation</a:t>
            </a:r>
            <a:r>
              <a:rPr lang="zh-CN" altLang="en-US" sz="1800" dirty="0"/>
              <a:t> </a:t>
            </a:r>
            <a:r>
              <a:rPr lang="en-US" altLang="zh-CN" sz="1800" b="1" dirty="0"/>
              <a:t>too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 </a:t>
            </a:r>
            <a:endParaRPr lang="en-US" altLang="zh-CN" sz="1800" b="1" dirty="0"/>
          </a:p>
          <a:p>
            <a:r>
              <a:rPr lang="en-US" altLang="zh-CN" sz="1800" b="1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depends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arbitrarily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-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difficult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backpropagation</a:t>
            </a:r>
          </a:p>
          <a:p>
            <a:r>
              <a:rPr lang="en-US" altLang="zh-CN" sz="1800" dirty="0"/>
              <a:t>Create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“unrolled”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version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outputs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(num_steps)</a:t>
            </a:r>
          </a:p>
          <a:p>
            <a:r>
              <a:rPr lang="en-US" altLang="zh-CN" sz="1800" b="1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approximation”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block</a:t>
            </a:r>
          </a:p>
          <a:p>
            <a:endParaRPr lang="en-US" sz="18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1C00EB5-F4EF-9126-562B-E96E27AB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3" y="1306536"/>
            <a:ext cx="5430617" cy="286065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91D5F4-3794-337F-7EE4-2B26CA9E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0" y="4319070"/>
            <a:ext cx="6198047" cy="1118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BB81C-82F9-F593-1F62-A5C25380BD49}"/>
              </a:ext>
            </a:extLst>
          </p:cNvPr>
          <p:cNvSpPr txBox="1"/>
          <p:nvPr/>
        </p:nvSpPr>
        <p:spPr>
          <a:xfrm>
            <a:off x="5821250" y="5365245"/>
            <a:ext cx="6198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First</a:t>
            </a:r>
            <a:r>
              <a:rPr lang="zh-CN" altLang="en-US" sz="1500" dirty="0"/>
              <a:t> </a:t>
            </a:r>
            <a:r>
              <a:rPr lang="en-US" altLang="zh-CN" sz="1500" dirty="0"/>
              <a:t>few</a:t>
            </a:r>
            <a:r>
              <a:rPr lang="zh-CN" altLang="en-US" sz="1500" dirty="0"/>
              <a:t> </a:t>
            </a:r>
            <a:r>
              <a:rPr lang="en-US" altLang="zh-CN" sz="1500" dirty="0"/>
              <a:t>training</a:t>
            </a:r>
            <a:r>
              <a:rPr lang="zh-CN" altLang="en-US" sz="1500" dirty="0"/>
              <a:t> </a:t>
            </a:r>
            <a:r>
              <a:rPr lang="en-US" altLang="zh-CN" sz="1500" dirty="0"/>
              <a:t>examples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num_steps=2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S&amp;P</a:t>
            </a:r>
            <a:r>
              <a:rPr lang="zh-CN" altLang="en-US" sz="3600" dirty="0"/>
              <a:t> </a:t>
            </a:r>
            <a:r>
              <a:rPr lang="en-US" altLang="zh-CN" sz="3600" dirty="0"/>
              <a:t>500</a:t>
            </a:r>
            <a:r>
              <a:rPr lang="zh-CN" altLang="en-US" sz="3600" dirty="0"/>
              <a:t> </a:t>
            </a:r>
            <a:r>
              <a:rPr lang="en-US" altLang="zh-CN" sz="3600" dirty="0"/>
              <a:t>Index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predict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close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S&amp;P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500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index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deploy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b="1" dirty="0"/>
              <a:t>FPGA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real-time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altLang="zh-CN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4724CF-5E87-4A9C-94D7-97DBECF275E7}"/>
              </a:ext>
            </a:extLst>
          </p:cNvPr>
          <p:cNvGrpSpPr/>
          <p:nvPr/>
        </p:nvGrpSpPr>
        <p:grpSpPr>
          <a:xfrm>
            <a:off x="838200" y="4157889"/>
            <a:ext cx="7772400" cy="2175078"/>
            <a:chOff x="782782" y="4145550"/>
            <a:chExt cx="7772400" cy="2175078"/>
          </a:xfrm>
        </p:grpSpPr>
        <p:pic>
          <p:nvPicPr>
            <p:cNvPr id="5" name="Picture 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F3666EA-9118-EF0C-8D02-1DBC6FB8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82" y="4145550"/>
              <a:ext cx="7772400" cy="21409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14:cNvPr>
                <p14:cNvContentPartPr/>
                <p14:nvPr/>
              </p14:nvContentPartPr>
              <p14:xfrm>
                <a:off x="4000970" y="4195548"/>
                <a:ext cx="74232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970" y="4186548"/>
                  <a:ext cx="75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14:cNvPr>
                <p14:cNvContentPartPr/>
                <p14:nvPr/>
              </p14:nvContentPartPr>
              <p14:xfrm>
                <a:off x="6526604" y="4335948"/>
                <a:ext cx="1127520" cy="19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7604" y="4326946"/>
                  <a:ext cx="1145160" cy="200232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Features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869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EBCC-9CBE-1333-5117-C2EC1404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pic>
        <p:nvPicPr>
          <p:cNvPr id="7" name="Picture 6" descr="A screenshot of a list of items&#10;&#10;Description automatically generated">
            <a:extLst>
              <a:ext uri="{FF2B5EF4-FFF2-40B4-BE49-F238E27FC236}">
                <a16:creationId xmlns:a16="http://schemas.microsoft.com/office/drawing/2014/main" id="{B1B8E725-102F-2C71-9236-05074FD8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78" y="1462101"/>
            <a:ext cx="7498443" cy="50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(see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Entropy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Calibration)</a:t>
                </a:r>
                <a:endParaRPr lang="en-US" sz="1300" b="1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9E31020-817C-15C9-1B45-2D2B8F71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2787427"/>
            <a:ext cx="6237510" cy="214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70"/>
            <a:ext cx="4816717" cy="3680653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zero-points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(Z)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72941" y="4330065"/>
              <a:ext cx="328320" cy="38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941" y="4321065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241134" y="3979592"/>
              <a:ext cx="5328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134" y="3970592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146814" y="3934785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datetime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timestamp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altLang="zh-CN" sz="1800" dirty="0"/>
              <a:t>tick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recorded</a:t>
            </a:r>
          </a:p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most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price;</a:t>
            </a:r>
            <a:r>
              <a:rPr lang="zh-CN" altLang="en-US" sz="1600" dirty="0"/>
              <a:t> </a:t>
            </a:r>
            <a:r>
              <a:rPr lang="en-US" altLang="zh-CN" sz="1600" dirty="0"/>
              <a:t>direct</a:t>
            </a:r>
            <a:r>
              <a:rPr lang="zh-CN" altLang="en-US" sz="1600" dirty="0"/>
              <a:t> </a:t>
            </a:r>
            <a:r>
              <a:rPr lang="en-US" altLang="zh-CN" sz="1600" dirty="0"/>
              <a:t>indicator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current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</a:p>
          <a:p>
            <a:pPr lvl="1"/>
            <a:r>
              <a:rPr lang="en-US" altLang="zh-CN" sz="1600" b="1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average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provides</a:t>
            </a:r>
            <a:r>
              <a:rPr lang="zh-CN" altLang="en-US" sz="1600" dirty="0"/>
              <a:t> </a:t>
            </a:r>
            <a:r>
              <a:rPr lang="en-US" altLang="zh-CN" sz="1600" dirty="0"/>
              <a:t>context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b="1" dirty="0"/>
              <a:t>overall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trends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pPr lvl="1"/>
            <a:r>
              <a:rPr lang="en-US" altLang="zh-CN" sz="1600" b="1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(maximum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</a:p>
          <a:p>
            <a:pPr lvl="1"/>
            <a:r>
              <a:rPr lang="en-US" altLang="zh-CN" sz="1600" b="1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(minimum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  <a:endParaRPr lang="en-US" sz="1600" dirty="0"/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/>
              <a:t>ask_price1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supply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ask_volume1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ask_volume5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available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r>
              <a:rPr lang="en-US" altLang="zh-CN" sz="1600" b="1" dirty="0"/>
              <a:t>bid_price1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best-buy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buyers’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demand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bid_volume1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bid_volume5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requested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15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Turnover: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shares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measure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</a:p>
          <a:p>
            <a:pPr lvl="1"/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turnover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b="1" dirty="0"/>
              <a:t> </a:t>
            </a:r>
            <a:r>
              <a:rPr lang="en-US" altLang="zh-CN" sz="1600" dirty="0"/>
              <a:t>($);</a:t>
            </a:r>
            <a:r>
              <a:rPr lang="zh-CN" altLang="en-US" sz="1600" dirty="0"/>
              <a:t> </a:t>
            </a:r>
            <a:r>
              <a:rPr lang="en-US" altLang="zh-CN" sz="1600" b="1" dirty="0"/>
              <a:t>complements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b="1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showing</a:t>
            </a:r>
            <a:r>
              <a:rPr lang="zh-CN" altLang="en-US" sz="1600" dirty="0"/>
              <a:t> </a:t>
            </a:r>
            <a:r>
              <a:rPr lang="en-US" altLang="zh-CN" sz="1600" b="1" dirty="0"/>
              <a:t>actual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financial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trades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Interest:</a:t>
            </a:r>
          </a:p>
          <a:p>
            <a:pPr lvl="1"/>
            <a:r>
              <a:rPr lang="en-US" altLang="zh-CN" sz="1600" b="1" dirty="0" err="1"/>
              <a:t>open_interest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outstanding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positions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still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open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not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yet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settled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relevant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markets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level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engagement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748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Book: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influenced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(buy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(sell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book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respond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1"/>
            <a:r>
              <a:rPr lang="en-US" altLang="zh-CN" sz="1600" b="1" dirty="0"/>
              <a:t>Average,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highest,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mean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smaller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bid-ask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spreads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more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prices)</a:t>
            </a:r>
          </a:p>
          <a:p>
            <a:pPr lvl="1"/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 err="1"/>
              <a:t>open_interest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level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indicates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sentiment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movements</a:t>
            </a:r>
          </a:p>
          <a:p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Dynamics:</a:t>
            </a:r>
          </a:p>
          <a:p>
            <a:pPr lvl="1"/>
            <a:r>
              <a:rPr lang="en-US" altLang="zh-CN" sz="1600" b="1" dirty="0"/>
              <a:t>Interaction</a:t>
            </a:r>
            <a:r>
              <a:rPr lang="zh-CN" altLang="en-US" sz="1600" dirty="0"/>
              <a:t> </a:t>
            </a:r>
            <a:r>
              <a:rPr lang="en-US" altLang="zh-CN" sz="1600" dirty="0"/>
              <a:t>between</a:t>
            </a:r>
            <a:r>
              <a:rPr lang="zh-CN" altLang="en-US" sz="1600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dynamics</a:t>
            </a:r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strong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buying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⬆︎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pressure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⬇  ︎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direction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momentum</a:t>
            </a:r>
            <a:r>
              <a:rPr lang="zh-CN" altLang="en-US" sz="1800" b="1" dirty="0"/>
              <a:t> </a:t>
            </a:r>
            <a:r>
              <a:rPr lang="en-US" altLang="zh-CN" sz="1800" dirty="0"/>
              <a:t>determined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last_price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relation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analysis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trading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dirty="0"/>
              <a:t>at</a:t>
            </a:r>
            <a:r>
              <a:rPr lang="zh-CN" altLang="en-US" sz="1800" dirty="0"/>
              <a:t> </a:t>
            </a:r>
            <a:r>
              <a:rPr lang="en-US" altLang="zh-CN" sz="1800" b="1" dirty="0"/>
              <a:t>specific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levels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bid)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indicate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support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resistance</a:t>
            </a:r>
            <a:r>
              <a:rPr lang="zh-CN" altLang="en-US" sz="1800" b="1" dirty="0"/>
              <a:t> </a:t>
            </a:r>
            <a:r>
              <a:rPr lang="en-US" altLang="zh-CN" sz="1800" dirty="0"/>
              <a:t>levels</a:t>
            </a:r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prices/volumes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provides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volatility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trends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gauge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sentiment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future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especially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b="1" dirty="0"/>
              <a:t>derivative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markets</a:t>
            </a:r>
          </a:p>
          <a:p>
            <a:pPr marL="0" indent="0">
              <a:buNone/>
            </a:pPr>
            <a:r>
              <a:rPr lang="zh-CN" altLang="en-US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17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Contract,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9127</TotalTime>
  <Words>2702</Words>
  <Application>Microsoft Macintosh PowerPoint</Application>
  <PresentationFormat>Widescreen</PresentationFormat>
  <Paragraphs>348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RNN Stock Prediction + Quantization</vt:lpstr>
      <vt:lpstr>Part 0: Problem Description</vt:lpstr>
      <vt:lpstr>S&amp;P 500 Index Data</vt:lpstr>
      <vt:lpstr>Dataset – Description of Variables</vt:lpstr>
      <vt:lpstr>Dataset – Description of Variables</vt:lpstr>
      <vt:lpstr>Dataset – Description of Variables</vt:lpstr>
      <vt:lpstr>Dataset – Variable Relationships &amp; Interactions</vt:lpstr>
      <vt:lpstr>Dataset – Variable Relationships &amp; Interactions</vt:lpstr>
      <vt:lpstr>Part 1: Preprocessing</vt:lpstr>
      <vt:lpstr>High-Frequency Activity (Main Contract Signed)</vt:lpstr>
      <vt:lpstr>Part 2: Machine Learning Workflow</vt:lpstr>
      <vt:lpstr>Data Preparation</vt:lpstr>
      <vt:lpstr>Normalization</vt:lpstr>
      <vt:lpstr>Train/Val/Test Split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Backpropagation: “Unrolled” RNN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or Features Size on Performance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529</cp:revision>
  <dcterms:created xsi:type="dcterms:W3CDTF">2024-07-03T06:07:11Z</dcterms:created>
  <dcterms:modified xsi:type="dcterms:W3CDTF">2024-07-17T06:43:16Z</dcterms:modified>
</cp:coreProperties>
</file>